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0" r:id="rId2"/>
    <p:sldId id="257" r:id="rId3"/>
    <p:sldId id="280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95" r:id="rId12"/>
  </p:sldIdLst>
  <p:sldSz cx="9144000" cy="5143500" type="screen16x9"/>
  <p:notesSz cx="6858000" cy="9144000"/>
  <p:embeddedFontLs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lack" panose="020F0502020204030204" pitchFamily="2" charset="0"/>
      <p:bold r:id="rId22"/>
      <p:boldItalic r:id="rId23"/>
    </p:embeddedFont>
    <p:embeddedFont>
      <p:font typeface="Montserrat ExtraBold" panose="020F0502020204030204" pitchFamily="2" charset="0"/>
      <p:bold r:id="rId24"/>
      <p:boldItalic r:id="rId25"/>
    </p:embeddedFont>
    <p:embeddedFont>
      <p:font typeface="Montserrat Light" panose="020F0502020204030204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100"/>
    <a:srgbClr val="1A2D4E"/>
    <a:srgbClr val="55C5D0"/>
    <a:srgbClr val="F15452"/>
    <a:srgbClr val="00B197"/>
    <a:srgbClr val="036194"/>
    <a:srgbClr val="FDB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02854F-8D8C-4EB3-B75E-154DF3E018E8}">
  <a:tblStyle styleId="{1802854F-8D8C-4EB3-B75E-154DF3E018E8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52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a13a624d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aa13a624d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b353ace13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b353ace13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aa13a624d5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aa13a624d5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aa13a62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aa13a62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aa13a624d5_0_1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aa13a624d5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aa13a624d5_0_1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aa13a624d5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b359c5014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b359c5014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b353ace13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b353ace13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353ace13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b353ace13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b353ace13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b353ace13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b353ace13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b353ace13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448D"/>
            </a:gs>
            <a:gs pos="100000">
              <a:srgbClr val="00A1CD"/>
            </a:gs>
          </a:gsLst>
          <a:lin ang="0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1929450" y="1725364"/>
            <a:ext cx="52851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C342"/>
              </a:buClr>
              <a:buSzPts val="2500"/>
              <a:buFont typeface="Helvetica Neue"/>
              <a:buNone/>
            </a:pPr>
            <a:r>
              <a:rPr lang="pt-BR" sz="11000" i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Cultura</a:t>
            </a: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876" y="4180225"/>
            <a:ext cx="2359400" cy="2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-471904" y="-614481"/>
            <a:ext cx="1851900" cy="1851900"/>
          </a:xfrm>
          <a:prstGeom prst="ellipse">
            <a:avLst/>
          </a:prstGeom>
          <a:solidFill>
            <a:srgbClr val="E6204F"/>
          </a:solidFill>
          <a:ln>
            <a:noFill/>
          </a:ln>
        </p:spPr>
        <p:txBody>
          <a:bodyPr spcFirstLastPara="1" wrap="square" lIns="73225" tIns="73225" rIns="73225" bIns="732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1"/>
          </a:p>
        </p:txBody>
      </p:sp>
      <p:sp>
        <p:nvSpPr>
          <p:cNvPr id="97" name="Google Shape;97;p17"/>
          <p:cNvSpPr/>
          <p:nvPr/>
        </p:nvSpPr>
        <p:spPr>
          <a:xfrm>
            <a:off x="-179431" y="-357590"/>
            <a:ext cx="1851900" cy="18519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225" tIns="73225" rIns="73225" bIns="732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1"/>
          </a:p>
        </p:txBody>
      </p:sp>
      <p:pic>
        <p:nvPicPr>
          <p:cNvPr id="98" name="Google Shape;98;p17" title="Asset 5@4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999">
            <a:off x="5170353" y="3335334"/>
            <a:ext cx="5960564" cy="38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 title="Asset 3@4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9999">
            <a:off x="4812688" y="3216676"/>
            <a:ext cx="5951895" cy="387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 title="Asset 4@4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3913" y="4392576"/>
            <a:ext cx="1449425" cy="3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6499" y="-3825263"/>
            <a:ext cx="9534525" cy="5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916A0A-DCC2-4685-B32F-F2381C11A097}"/>
              </a:ext>
            </a:extLst>
          </p:cNvPr>
          <p:cNvSpPr txBox="1"/>
          <p:nvPr/>
        </p:nvSpPr>
        <p:spPr>
          <a:xfrm>
            <a:off x="1545336" y="1338828"/>
            <a:ext cx="6053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C342"/>
              </a:buClr>
              <a:buSzPts val="2500"/>
              <a:buFont typeface="Helvetica Neue"/>
              <a:buNone/>
            </a:pPr>
            <a:r>
              <a:rPr lang="pt-BR" sz="3200" i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Deck de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/>
          <p:nvPr/>
        </p:nvSpPr>
        <p:spPr>
          <a:xfrm>
            <a:off x="1251940" y="1296082"/>
            <a:ext cx="2812500" cy="2812500"/>
          </a:xfrm>
          <a:prstGeom prst="ellipse">
            <a:avLst/>
          </a:prstGeom>
          <a:noFill/>
          <a:ln w="28925" cap="flat" cmpd="sng">
            <a:solidFill>
              <a:srgbClr val="55C5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200" tIns="111200" rIns="111200" bIns="11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2"/>
          </a:p>
        </p:txBody>
      </p:sp>
      <p:sp>
        <p:nvSpPr>
          <p:cNvPr id="262" name="Google Shape;262;p31"/>
          <p:cNvSpPr txBox="1"/>
          <p:nvPr/>
        </p:nvSpPr>
        <p:spPr>
          <a:xfrm>
            <a:off x="4518850" y="1283100"/>
            <a:ext cx="34155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1600" i="1" dirty="0">
                <a:solidFill>
                  <a:srgbClr val="1A2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Nosso valor</a:t>
            </a:r>
            <a:endParaRPr sz="1600" i="1" dirty="0">
              <a:solidFill>
                <a:srgbClr val="1A2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3000" b="1" i="1" dirty="0">
                <a:solidFill>
                  <a:srgbClr val="55C5D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pt-BR" sz="3000" i="1" dirty="0">
                <a:solidFill>
                  <a:srgbClr val="55C5D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rgulho</a:t>
            </a:r>
            <a:endParaRPr sz="3000" i="1" dirty="0">
              <a:solidFill>
                <a:srgbClr val="55C5D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endParaRPr sz="1600" i="1" dirty="0">
              <a:solidFill>
                <a:srgbClr val="1A2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1500" dirty="0">
                <a:solidFill>
                  <a:srgbClr val="1A2D4E"/>
                </a:solidFill>
                <a:latin typeface="Montserrat"/>
                <a:ea typeface="Montserrat"/>
                <a:cs typeface="Montserrat"/>
                <a:sym typeface="Montserrat"/>
              </a:rPr>
              <a:t>Nós acordamos todo dia sabendo que temos uma responsabilidade social e fazemos um trabalho que vale a pena ser feito. Temos orgulho da nossa missão e do nosso trabalho.</a:t>
            </a:r>
            <a:endParaRPr sz="1500" dirty="0">
              <a:solidFill>
                <a:srgbClr val="1A2D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980475" y="1110675"/>
            <a:ext cx="2812500" cy="2812500"/>
          </a:xfrm>
          <a:prstGeom prst="ellipse">
            <a:avLst/>
          </a:prstGeom>
          <a:solidFill>
            <a:srgbClr val="55C5D0"/>
          </a:solidFill>
          <a:ln>
            <a:noFill/>
          </a:ln>
        </p:spPr>
        <p:txBody>
          <a:bodyPr spcFirstLastPara="1" wrap="square" lIns="111200" tIns="111200" rIns="111200" bIns="11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</a:t>
            </a:r>
            <a:endParaRPr sz="11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8027925" y="4215450"/>
            <a:ext cx="1657500" cy="1657500"/>
          </a:xfrm>
          <a:prstGeom prst="ellipse">
            <a:avLst/>
          </a:prstGeom>
          <a:noFill/>
          <a:ln w="228600" cap="flat" cmpd="sng">
            <a:solidFill>
              <a:srgbClr val="55C5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1" title="Asset 1.png"/>
          <p:cNvPicPr preferRelativeResize="0"/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0">
            <a:off x="-3889133" y="-1297326"/>
            <a:ext cx="5761374" cy="38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65;p17">
            <a:extLst>
              <a:ext uri="{FF2B5EF4-FFF2-40B4-BE49-F238E27FC236}">
                <a16:creationId xmlns:a16="http://schemas.microsoft.com/office/drawing/2014/main" id="{2E104B21-7C72-42FC-9FA3-5BAA7FD315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6026" y="-560529"/>
            <a:ext cx="5820587" cy="7840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448D"/>
            </a:gs>
            <a:gs pos="100000">
              <a:srgbClr val="00A1CD"/>
            </a:gs>
          </a:gsLst>
          <a:lin ang="0" scaled="0"/>
        </a:gra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2"/>
          <p:cNvSpPr txBox="1"/>
          <p:nvPr/>
        </p:nvSpPr>
        <p:spPr>
          <a:xfrm>
            <a:off x="306150" y="1802100"/>
            <a:ext cx="6908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C342"/>
              </a:buClr>
              <a:buSzPts val="2500"/>
              <a:buFont typeface="Helvetica Neue"/>
              <a:buNone/>
            </a:pPr>
            <a:r>
              <a:rPr lang="pt-BR" sz="10000" i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Obrigado!</a:t>
            </a:r>
            <a:endParaRPr sz="10000" i="1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01" name="Google Shape;50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876" y="4180225"/>
            <a:ext cx="2359400" cy="2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2"/>
          <p:cNvSpPr/>
          <p:nvPr/>
        </p:nvSpPr>
        <p:spPr>
          <a:xfrm>
            <a:off x="-471904" y="-614481"/>
            <a:ext cx="1851900" cy="1851900"/>
          </a:xfrm>
          <a:prstGeom prst="ellipse">
            <a:avLst/>
          </a:prstGeom>
          <a:solidFill>
            <a:srgbClr val="E6204F"/>
          </a:solidFill>
          <a:ln>
            <a:noFill/>
          </a:ln>
        </p:spPr>
        <p:txBody>
          <a:bodyPr spcFirstLastPara="1" wrap="square" lIns="73225" tIns="73225" rIns="73225" bIns="732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1"/>
          </a:p>
        </p:txBody>
      </p:sp>
      <p:sp>
        <p:nvSpPr>
          <p:cNvPr id="503" name="Google Shape;503;p52"/>
          <p:cNvSpPr/>
          <p:nvPr/>
        </p:nvSpPr>
        <p:spPr>
          <a:xfrm>
            <a:off x="-179431" y="-357590"/>
            <a:ext cx="1851900" cy="18519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225" tIns="73225" rIns="73225" bIns="732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1"/>
          </a:p>
        </p:txBody>
      </p:sp>
      <p:pic>
        <p:nvPicPr>
          <p:cNvPr id="504" name="Google Shape;504;p52" title="Asset 5@4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999">
            <a:off x="5170353" y="3335334"/>
            <a:ext cx="5960564" cy="38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2" title="Asset 3@4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9999">
            <a:off x="4812688" y="3216676"/>
            <a:ext cx="5951895" cy="387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52" title="Asset 4@4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3913" y="4392576"/>
            <a:ext cx="1449425" cy="3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6499" y="-3825263"/>
            <a:ext cx="9534525" cy="54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D4E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30413" y="-718738"/>
            <a:ext cx="9534525" cy="5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809175" y="1992104"/>
            <a:ext cx="2871600" cy="115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C342"/>
              </a:buClr>
              <a:buSzPts val="2500"/>
              <a:buFont typeface="Helvetica Neue"/>
              <a:buNone/>
            </a:pPr>
            <a:r>
              <a:rPr lang="pt-BR" sz="3600" i="1" u="none" strike="noStrike" cap="none" dirty="0">
                <a:solidFill>
                  <a:srgbClr val="0DAB9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Manifesto </a:t>
            </a:r>
            <a:r>
              <a:rPr lang="pt-BR" sz="3600" i="1" u="none" strike="noStrike" cap="none" dirty="0" err="1">
                <a:solidFill>
                  <a:srgbClr val="0DAB9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Espro</a:t>
            </a:r>
            <a:endParaRPr sz="3600" i="1" dirty="0">
              <a:solidFill>
                <a:srgbClr val="0DAB9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202051" y="69290"/>
            <a:ext cx="3286629" cy="507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R="0" lvl="0" indent="-2667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9E136"/>
              </a:buClr>
              <a:buSzPts val="1200"/>
              <a:buFont typeface="Arial"/>
              <a:buNone/>
            </a:pPr>
            <a:endParaRPr sz="1200" i="0" u="none" strike="noStrike" cap="none" dirty="0">
              <a:solidFill>
                <a:srgbClr val="EFC3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ts val="2965"/>
              </a:lnSpc>
            </a:pP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Manifesto de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marca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é o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grito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de alma. É o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porquê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você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existe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, o que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te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move e o que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você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quer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mudar no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mundo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não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é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sobre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produto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, é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sobre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propósito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.</a:t>
            </a:r>
          </a:p>
          <a:p>
            <a:pPr algn="just">
              <a:lnSpc>
                <a:spcPts val="2965"/>
              </a:lnSpc>
            </a:pP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É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tipo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uma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carta de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intenções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com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atitude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. Por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meio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dele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vamos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: </a:t>
            </a:r>
          </a:p>
          <a:p>
            <a:pPr algn="just">
              <a:lnSpc>
                <a:spcPts val="2965"/>
              </a:lnSpc>
            </a:pPr>
            <a:endParaRPr lang="en-US" sz="1200" dirty="0">
              <a:solidFill>
                <a:srgbClr val="FFFFFF"/>
              </a:solidFill>
              <a:latin typeface="Montserrat Light"/>
              <a:sym typeface="Montserrat"/>
            </a:endParaRPr>
          </a:p>
          <a:p>
            <a:pPr lvl="1" indent="-228683" algn="just">
              <a:lnSpc>
                <a:spcPts val="2965"/>
              </a:lnSpc>
              <a:buClr>
                <a:schemeClr val="bg1"/>
              </a:buClr>
              <a:buFont typeface="Arial"/>
              <a:buChar char="•"/>
            </a:pP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 Bold"/>
              </a:rPr>
              <a:t>Engajar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 Bold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pessoas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(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equipe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clientes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parceiros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)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emocionalmente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.</a:t>
            </a:r>
          </a:p>
          <a:p>
            <a:pPr lvl="1" indent="-228683" algn="just">
              <a:lnSpc>
                <a:spcPts val="2965"/>
              </a:lnSpc>
              <a:buClr>
                <a:schemeClr val="bg1"/>
              </a:buClr>
              <a:buFont typeface="Arial"/>
              <a:buChar char="•"/>
            </a:pP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Deixar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claro no que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acreditamos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.</a:t>
            </a:r>
          </a:p>
          <a:p>
            <a:pPr lvl="1" indent="-228683" algn="just">
              <a:lnSpc>
                <a:spcPts val="2965"/>
              </a:lnSpc>
              <a:buClr>
                <a:schemeClr val="bg1"/>
              </a:buClr>
              <a:buFont typeface="Arial"/>
              <a:buChar char="•"/>
            </a:pP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Mostrar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nossa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essência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e o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porquê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ontserrat Light"/>
                <a:sym typeface="Montserrat"/>
              </a:rPr>
              <a:t>existimos</a:t>
            </a:r>
            <a:r>
              <a:rPr lang="en-US" sz="1200" dirty="0">
                <a:solidFill>
                  <a:srgbClr val="FFFFFF"/>
                </a:solidFill>
                <a:latin typeface="Montserrat Light"/>
                <a:sym typeface="Montserrat"/>
              </a:rPr>
              <a:t>.</a:t>
            </a:r>
          </a:p>
          <a:p>
            <a:pPr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1200" dirty="0">
                <a:solidFill>
                  <a:srgbClr val="FFFFFF"/>
                </a:solidFill>
                <a:latin typeface="Montserrat Light"/>
                <a:sym typeface="Montserrat Light"/>
              </a:rPr>
              <a:t>.</a:t>
            </a:r>
            <a:endParaRPr sz="1200" dirty="0">
              <a:solidFill>
                <a:srgbClr val="FFFFFF"/>
              </a:solidFill>
              <a:latin typeface="Montserrat Light"/>
              <a:sym typeface="Montserrat Light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4846" y="-1179700"/>
            <a:ext cx="2359400" cy="23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-663990" y="4758115"/>
            <a:ext cx="604837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/>
          <p:nvPr/>
        </p:nvSpPr>
        <p:spPr>
          <a:xfrm flipH="1">
            <a:off x="8499416" y="4499878"/>
            <a:ext cx="208009" cy="209150"/>
          </a:xfrm>
          <a:custGeom>
            <a:avLst/>
            <a:gdLst/>
            <a:ahLst/>
            <a:cxnLst/>
            <a:rect l="l" t="t" r="r" b="b"/>
            <a:pathLst>
              <a:path w="416017" h="418299" extrusionOk="0">
                <a:moveTo>
                  <a:pt x="416017" y="0"/>
                </a:moveTo>
                <a:lnTo>
                  <a:pt x="0" y="0"/>
                </a:lnTo>
                <a:lnTo>
                  <a:pt x="0" y="418299"/>
                </a:lnTo>
                <a:lnTo>
                  <a:pt x="416017" y="418299"/>
                </a:lnTo>
                <a:lnTo>
                  <a:pt x="41601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Helvetica Neue"/>
              <a:buNone/>
            </a:pPr>
            <a:endParaRPr sz="6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6" name="Google Shape;316;p37" title="Manifesto Espro - Cultur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" y="-11137"/>
            <a:ext cx="9142977" cy="516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/>
        </p:nvSpPr>
        <p:spPr>
          <a:xfrm>
            <a:off x="647700" y="1612075"/>
            <a:ext cx="233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8765"/>
              </a:lnSpc>
              <a:spcBef>
                <a:spcPts val="0"/>
              </a:spcBef>
              <a:spcAft>
                <a:spcPts val="0"/>
              </a:spcAft>
              <a:buClr>
                <a:srgbClr val="BB895D"/>
              </a:buClr>
              <a:buSzPts val="4800"/>
              <a:buFont typeface="Montserrat Black"/>
              <a:buNone/>
            </a:pPr>
            <a:r>
              <a:rPr lang="pt-BR" sz="4800" i="1" u="none" strike="noStrike" cap="none">
                <a:solidFill>
                  <a:srgbClr val="0DAB9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Missão</a:t>
            </a:r>
            <a:endParaRPr sz="4800" i="1" u="none" strike="noStrike" cap="none">
              <a:solidFill>
                <a:srgbClr val="0DAB9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3223397" y="2030956"/>
            <a:ext cx="46035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95D"/>
              </a:buClr>
              <a:buSzPts val="1400"/>
              <a:buFont typeface="Montserrat"/>
              <a:buNone/>
            </a:pPr>
            <a:r>
              <a:rPr lang="pt-BR" sz="1400" i="0" u="none" strike="noStrike" cap="none" dirty="0">
                <a:solidFill>
                  <a:srgbClr val="1A2D4E"/>
                </a:solidFill>
                <a:latin typeface="Montserrat"/>
                <a:ea typeface="Montserrat"/>
                <a:cs typeface="Montserrat"/>
                <a:sym typeface="Montserrat"/>
              </a:rPr>
              <a:t>Promover inclusão social por meio de ações socioeducativas, mediação de acesso e integração ao mundo do trabalho.</a:t>
            </a:r>
            <a:endParaRPr sz="1100" dirty="0">
              <a:solidFill>
                <a:srgbClr val="1A2D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647700" y="2633276"/>
            <a:ext cx="3786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8765"/>
              </a:lnSpc>
              <a:spcBef>
                <a:spcPts val="0"/>
              </a:spcBef>
              <a:spcAft>
                <a:spcPts val="0"/>
              </a:spcAft>
              <a:buClr>
                <a:srgbClr val="BB895D"/>
              </a:buClr>
              <a:buSzPts val="4800"/>
              <a:buFont typeface="Montserrat Black"/>
              <a:buNone/>
            </a:pPr>
            <a:r>
              <a:rPr lang="pt-BR" sz="4800" i="1" u="none" strike="noStrike" cap="none">
                <a:solidFill>
                  <a:srgbClr val="0DAB9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Visão</a:t>
            </a:r>
            <a:endParaRPr sz="4800" i="1" u="none" strike="noStrike" cap="none">
              <a:solidFill>
                <a:srgbClr val="0DAB9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3223397" y="3183256"/>
            <a:ext cx="49413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95D"/>
              </a:buClr>
              <a:buSzPts val="1400"/>
              <a:buFont typeface="Montserrat"/>
              <a:buNone/>
            </a:pPr>
            <a:r>
              <a:rPr lang="pt-BR" dirty="0">
                <a:solidFill>
                  <a:srgbClr val="1A2D4E"/>
                </a:solidFill>
                <a:latin typeface="Montserrat"/>
                <a:ea typeface="Montserrat"/>
                <a:cs typeface="Montserrat"/>
                <a:sym typeface="Montserrat"/>
              </a:rPr>
              <a:t>Ser uma instituição do terceiro setor reconhecida pela liderança, excelência, inovação e impacto social, por meio de ações de proteção e inclusão social.</a:t>
            </a:r>
            <a:endParaRPr sz="1100" dirty="0">
              <a:solidFill>
                <a:srgbClr val="1A2D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741415" y="-2141697"/>
            <a:ext cx="6048375" cy="43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/>
          <p:nvPr/>
        </p:nvSpPr>
        <p:spPr>
          <a:xfrm>
            <a:off x="2455046" y="4302994"/>
            <a:ext cx="1851900" cy="1851900"/>
          </a:xfrm>
          <a:prstGeom prst="ellipse">
            <a:avLst/>
          </a:prstGeom>
          <a:solidFill>
            <a:srgbClr val="00A1CD"/>
          </a:solidFill>
          <a:ln>
            <a:noFill/>
          </a:ln>
        </p:spPr>
        <p:txBody>
          <a:bodyPr spcFirstLastPara="1" wrap="square" lIns="73225" tIns="73225" rIns="73225" bIns="732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1"/>
          </a:p>
        </p:txBody>
      </p:sp>
      <p:sp>
        <p:nvSpPr>
          <p:cNvPr id="199" name="Google Shape;199;p24"/>
          <p:cNvSpPr/>
          <p:nvPr/>
        </p:nvSpPr>
        <p:spPr>
          <a:xfrm>
            <a:off x="2005569" y="3965035"/>
            <a:ext cx="1851900" cy="1851900"/>
          </a:xfrm>
          <a:prstGeom prst="ellipse">
            <a:avLst/>
          </a:prstGeom>
          <a:noFill/>
          <a:ln w="19050" cap="flat" cmpd="sng">
            <a:solidFill>
              <a:srgbClr val="EFC3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225" tIns="73225" rIns="73225" bIns="732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1"/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6476" y="2398300"/>
            <a:ext cx="2359400" cy="23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D4E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8651" y="-1348350"/>
            <a:ext cx="2359400" cy="23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100000">
            <a:off x="-2961789" y="3457767"/>
            <a:ext cx="6048373" cy="431482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1568613" y="2010000"/>
            <a:ext cx="54441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95D"/>
              </a:buClr>
              <a:buSzPts val="4800"/>
              <a:buFont typeface="Montserrat Black"/>
              <a:buNone/>
            </a:pPr>
            <a:r>
              <a:rPr lang="pt-BR" sz="2500" i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Nossos pilares</a:t>
            </a:r>
            <a:endParaRPr sz="2500" i="1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95D"/>
              </a:buClr>
              <a:buSzPts val="4800"/>
              <a:buFont typeface="Montserrat Black"/>
              <a:buNone/>
            </a:pPr>
            <a:r>
              <a:rPr lang="pt-BR" sz="4800" b="1" i="1">
                <a:solidFill>
                  <a:srgbClr val="0DAB97"/>
                </a:solidFill>
                <a:latin typeface="Montserrat"/>
                <a:ea typeface="Montserrat"/>
                <a:cs typeface="Montserrat"/>
                <a:sym typeface="Montserrat"/>
              </a:rPr>
              <a:t>ESPRO</a:t>
            </a:r>
            <a:endParaRPr sz="4800" b="1" i="1">
              <a:solidFill>
                <a:srgbClr val="0DAB9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4786588" y="1401900"/>
            <a:ext cx="2788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DAB97"/>
                </a:solidFill>
                <a:latin typeface="Montserrat"/>
                <a:ea typeface="Montserrat"/>
                <a:cs typeface="Montserrat"/>
                <a:sym typeface="Montserrat"/>
              </a:rPr>
              <a:t>▶ </a:t>
            </a:r>
            <a:r>
              <a:rPr lang="pt-BR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pt-B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xcelência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DAB97"/>
                </a:solidFill>
                <a:latin typeface="Montserrat"/>
                <a:ea typeface="Montserrat"/>
                <a:cs typeface="Montserrat"/>
                <a:sym typeface="Montserrat"/>
              </a:rPr>
              <a:t>▶ </a:t>
            </a:r>
            <a:r>
              <a:rPr lang="pt-BR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pt-B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uperação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DAB97"/>
                </a:solidFill>
                <a:latin typeface="Montserrat"/>
                <a:ea typeface="Montserrat"/>
                <a:cs typeface="Montserrat"/>
                <a:sym typeface="Montserrat"/>
              </a:rPr>
              <a:t>▶ </a:t>
            </a:r>
            <a:r>
              <a:rPr lang="pt-BR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pt-B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essoas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DAB97"/>
                </a:solidFill>
                <a:latin typeface="Montserrat"/>
                <a:ea typeface="Montserrat"/>
                <a:cs typeface="Montserrat"/>
                <a:sym typeface="Montserrat"/>
              </a:rPr>
              <a:t>▶ </a:t>
            </a:r>
            <a:r>
              <a:rPr lang="pt-BR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pt-B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elacionamento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DAB97"/>
                </a:solidFill>
                <a:latin typeface="Montserrat"/>
                <a:ea typeface="Montserrat"/>
                <a:cs typeface="Montserrat"/>
                <a:sym typeface="Montserrat"/>
              </a:rPr>
              <a:t>▶ </a:t>
            </a:r>
            <a:r>
              <a:rPr lang="pt-BR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pt-B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rgulho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6"/>
          <p:cNvSpPr/>
          <p:nvPr/>
        </p:nvSpPr>
        <p:spPr>
          <a:xfrm>
            <a:off x="-853704" y="-604581"/>
            <a:ext cx="1851900" cy="1851900"/>
          </a:xfrm>
          <a:prstGeom prst="ellipse">
            <a:avLst/>
          </a:prstGeom>
          <a:solidFill>
            <a:srgbClr val="00A1CD"/>
          </a:solidFill>
          <a:ln>
            <a:noFill/>
          </a:ln>
        </p:spPr>
        <p:txBody>
          <a:bodyPr spcFirstLastPara="1" wrap="square" lIns="73225" tIns="73225" rIns="73225" bIns="732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1"/>
          </a:p>
        </p:txBody>
      </p:sp>
      <p:sp>
        <p:nvSpPr>
          <p:cNvPr id="220" name="Google Shape;220;p26"/>
          <p:cNvSpPr/>
          <p:nvPr/>
        </p:nvSpPr>
        <p:spPr>
          <a:xfrm>
            <a:off x="-561231" y="-347690"/>
            <a:ext cx="1851900" cy="18519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225" tIns="73225" rIns="73225" bIns="732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1251940" y="1296082"/>
            <a:ext cx="2812500" cy="2812500"/>
          </a:xfrm>
          <a:prstGeom prst="ellipse">
            <a:avLst/>
          </a:prstGeom>
          <a:noFill/>
          <a:ln w="28925" cap="flat" cmpd="sng">
            <a:solidFill>
              <a:srgbClr val="1044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200" tIns="111200" rIns="111200" bIns="11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2"/>
          </a:p>
        </p:txBody>
      </p:sp>
      <p:sp>
        <p:nvSpPr>
          <p:cNvPr id="226" name="Google Shape;226;p27"/>
          <p:cNvSpPr txBox="1"/>
          <p:nvPr/>
        </p:nvSpPr>
        <p:spPr>
          <a:xfrm>
            <a:off x="4518850" y="1076100"/>
            <a:ext cx="3415500" cy="29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1600" i="1" dirty="0">
                <a:solidFill>
                  <a:srgbClr val="1A2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Nosso valor</a:t>
            </a:r>
            <a:endParaRPr sz="1600" i="1" dirty="0">
              <a:solidFill>
                <a:srgbClr val="1A2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3900" b="1" i="1" dirty="0">
                <a:solidFill>
                  <a:srgbClr val="036194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pt-BR" sz="3900" i="1" dirty="0">
                <a:solidFill>
                  <a:srgbClr val="0361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xcelência</a:t>
            </a:r>
            <a:endParaRPr sz="3900" i="1" dirty="0">
              <a:solidFill>
                <a:srgbClr val="03619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endParaRPr sz="1500" i="1" dirty="0">
              <a:solidFill>
                <a:srgbClr val="10448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1500" dirty="0">
                <a:solidFill>
                  <a:srgbClr val="1A2D4E"/>
                </a:solidFill>
                <a:latin typeface="Montserrat"/>
                <a:ea typeface="Montserrat"/>
                <a:cs typeface="Montserrat"/>
                <a:sym typeface="Montserrat"/>
              </a:rPr>
              <a:t>Para continuar crescendo e cumprindo nossa missão, não podemos nos conformar. Precisamos sempre estar atentos a novas oportunidades de melhoria e crescimento, sem perder o foco na qualidade da entrega</a:t>
            </a:r>
            <a:r>
              <a:rPr lang="pt-BR" sz="1500" i="1" dirty="0">
                <a:solidFill>
                  <a:srgbClr val="1A2D4E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 dirty="0">
              <a:solidFill>
                <a:srgbClr val="1A2D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980475" y="1110675"/>
            <a:ext cx="2812500" cy="2812500"/>
          </a:xfrm>
          <a:prstGeom prst="ellipse">
            <a:avLst/>
          </a:prstGeom>
          <a:solidFill>
            <a:srgbClr val="036194"/>
          </a:solidFill>
          <a:ln>
            <a:noFill/>
          </a:ln>
        </p:spPr>
        <p:txBody>
          <a:bodyPr spcFirstLastPara="1" wrap="square" lIns="111200" tIns="111200" rIns="111200" bIns="11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</a:t>
            </a:r>
            <a:endParaRPr sz="11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8027925" y="4215450"/>
            <a:ext cx="1657500" cy="1657500"/>
          </a:xfrm>
          <a:prstGeom prst="ellipse">
            <a:avLst/>
          </a:prstGeom>
          <a:noFill/>
          <a:ln w="228600" cap="flat" cmpd="sng">
            <a:solidFill>
              <a:srgbClr val="0361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27" title="Asset 1.png"/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000000">
            <a:off x="-3889133" y="-1297326"/>
            <a:ext cx="5761374" cy="38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9;p5">
            <a:extLst>
              <a:ext uri="{FF2B5EF4-FFF2-40B4-BE49-F238E27FC236}">
                <a16:creationId xmlns:a16="http://schemas.microsoft.com/office/drawing/2014/main" id="{E225008A-E1BE-40C2-8E3A-23757D73BC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63400" y="0"/>
            <a:ext cx="4590752" cy="58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/>
          <p:nvPr/>
        </p:nvSpPr>
        <p:spPr>
          <a:xfrm>
            <a:off x="1251940" y="1296082"/>
            <a:ext cx="2812500" cy="2812500"/>
          </a:xfrm>
          <a:prstGeom prst="ellipse">
            <a:avLst/>
          </a:prstGeom>
          <a:noFill/>
          <a:ln w="28925" cap="flat" cmpd="sng">
            <a:solidFill>
              <a:srgbClr val="00B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200" tIns="111200" rIns="111200" bIns="11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2"/>
          </a:p>
        </p:txBody>
      </p:sp>
      <p:sp>
        <p:nvSpPr>
          <p:cNvPr id="235" name="Google Shape;235;p28"/>
          <p:cNvSpPr txBox="1"/>
          <p:nvPr/>
        </p:nvSpPr>
        <p:spPr>
          <a:xfrm>
            <a:off x="4518850" y="940650"/>
            <a:ext cx="34155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1600" i="1" dirty="0">
                <a:solidFill>
                  <a:srgbClr val="1A2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Nosso valor</a:t>
            </a:r>
            <a:endParaRPr sz="1600" i="1" dirty="0">
              <a:solidFill>
                <a:srgbClr val="1A2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3900" b="1" i="1" dirty="0">
                <a:solidFill>
                  <a:srgbClr val="00B197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pt-BR" sz="3900" i="1" dirty="0">
                <a:solidFill>
                  <a:srgbClr val="00B19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uperação</a:t>
            </a:r>
            <a:endParaRPr sz="3900" i="1" dirty="0">
              <a:solidFill>
                <a:srgbClr val="00B19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endParaRPr sz="1600" i="1" dirty="0">
              <a:solidFill>
                <a:srgbClr val="10448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1500" dirty="0">
                <a:solidFill>
                  <a:srgbClr val="1A2D4E"/>
                </a:solidFill>
                <a:latin typeface="Montserrat"/>
                <a:ea typeface="Montserrat"/>
                <a:cs typeface="Montserrat"/>
                <a:sym typeface="Montserrat"/>
              </a:rPr>
              <a:t>Precisamos mudar muito para continuarmos sendo os mesmos. Para expandir nossa missão de inclusão social é necessário nos superarmos todos os dias. Esta instituição está em nossas mãos e é responsabilidade de cada um fazê-la crescer.</a:t>
            </a:r>
            <a:endParaRPr sz="1500" dirty="0">
              <a:solidFill>
                <a:srgbClr val="1A2D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8"/>
          <p:cNvSpPr/>
          <p:nvPr/>
        </p:nvSpPr>
        <p:spPr>
          <a:xfrm>
            <a:off x="980475" y="1110675"/>
            <a:ext cx="2812500" cy="2812500"/>
          </a:xfrm>
          <a:prstGeom prst="ellipse">
            <a:avLst/>
          </a:prstGeom>
          <a:solidFill>
            <a:srgbClr val="00B197"/>
          </a:solidFill>
          <a:ln>
            <a:noFill/>
          </a:ln>
        </p:spPr>
        <p:txBody>
          <a:bodyPr spcFirstLastPara="1" wrap="square" lIns="111200" tIns="111200" rIns="111200" bIns="11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endParaRPr sz="11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8027925" y="4215450"/>
            <a:ext cx="1657500" cy="1657500"/>
          </a:xfrm>
          <a:prstGeom prst="ellipse">
            <a:avLst/>
          </a:prstGeom>
          <a:noFill/>
          <a:ln w="228600" cap="flat" cmpd="sng">
            <a:solidFill>
              <a:srgbClr val="0DAB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8" title="Asset 1.png"/>
          <p:cNvPicPr preferRelativeResize="0"/>
          <p:nvPr/>
        </p:nvPicPr>
        <p:blipFill>
          <a:blip r:embed="rId3">
            <a:alphaModFix/>
            <a:duotone>
              <a:prstClr val="black"/>
              <a:srgbClr val="00B19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000000">
            <a:off x="-3889133" y="-1297326"/>
            <a:ext cx="5761374" cy="38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3;p8">
            <a:extLst>
              <a:ext uri="{FF2B5EF4-FFF2-40B4-BE49-F238E27FC236}">
                <a16:creationId xmlns:a16="http://schemas.microsoft.com/office/drawing/2014/main" id="{E4A262DA-D880-4841-B5AB-A196555E63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9800" y="-205926"/>
            <a:ext cx="5811061" cy="786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/>
          <p:nvPr/>
        </p:nvSpPr>
        <p:spPr>
          <a:xfrm>
            <a:off x="1251940" y="1296082"/>
            <a:ext cx="2812500" cy="2812500"/>
          </a:xfrm>
          <a:prstGeom prst="ellipse">
            <a:avLst/>
          </a:prstGeom>
          <a:noFill/>
          <a:ln w="28925" cap="flat" cmpd="sng">
            <a:solidFill>
              <a:srgbClr val="FDB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200" tIns="111200" rIns="111200" bIns="11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2"/>
          </a:p>
        </p:txBody>
      </p:sp>
      <p:sp>
        <p:nvSpPr>
          <p:cNvPr id="244" name="Google Shape;244;p29"/>
          <p:cNvSpPr txBox="1"/>
          <p:nvPr/>
        </p:nvSpPr>
        <p:spPr>
          <a:xfrm>
            <a:off x="4518850" y="1206900"/>
            <a:ext cx="3415500" cy="27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1600" i="1" dirty="0">
                <a:solidFill>
                  <a:srgbClr val="1A2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Nosso valor</a:t>
            </a:r>
            <a:endParaRPr sz="1600" i="1" dirty="0">
              <a:solidFill>
                <a:srgbClr val="1A2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3900" b="1" i="1" dirty="0">
                <a:solidFill>
                  <a:srgbClr val="FDB836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pt-BR" sz="3900" i="1" dirty="0">
                <a:solidFill>
                  <a:srgbClr val="FDB83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essoas</a:t>
            </a:r>
            <a:endParaRPr sz="3900" i="1" dirty="0">
              <a:solidFill>
                <a:srgbClr val="FDB83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endParaRPr sz="1600" i="1" dirty="0">
              <a:solidFill>
                <a:srgbClr val="1A2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1500" dirty="0">
                <a:solidFill>
                  <a:srgbClr val="1A2D4E"/>
                </a:solidFill>
                <a:latin typeface="Montserrat"/>
                <a:ea typeface="Montserrat"/>
                <a:cs typeface="Montserrat"/>
                <a:sym typeface="Montserrat"/>
              </a:rPr>
              <a:t>Somos comprometidos não só com a juventude brasileira, mas também com cada ESPROLOVER que cultiva o espírito coletivo e positivo, de protagonismo e franqueza.</a:t>
            </a:r>
            <a:endParaRPr sz="1500" dirty="0">
              <a:solidFill>
                <a:srgbClr val="1A2D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980475" y="1110675"/>
            <a:ext cx="2812500" cy="2812500"/>
          </a:xfrm>
          <a:prstGeom prst="ellipse">
            <a:avLst/>
          </a:prstGeom>
          <a:solidFill>
            <a:srgbClr val="FDB836"/>
          </a:solidFill>
          <a:ln>
            <a:noFill/>
          </a:ln>
        </p:spPr>
        <p:txBody>
          <a:bodyPr spcFirstLastPara="1" wrap="square" lIns="111200" tIns="111200" rIns="111200" bIns="11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</a:t>
            </a:r>
            <a:endParaRPr sz="110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8027925" y="4215450"/>
            <a:ext cx="1657500" cy="1657500"/>
          </a:xfrm>
          <a:prstGeom prst="ellipse">
            <a:avLst/>
          </a:prstGeom>
          <a:noFill/>
          <a:ln w="228600" cap="flat" cmpd="sng">
            <a:solidFill>
              <a:srgbClr val="FDB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29" title="Asset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0000">
            <a:off x="-3889133" y="-1297326"/>
            <a:ext cx="5761374" cy="38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7;p11">
            <a:extLst>
              <a:ext uri="{FF2B5EF4-FFF2-40B4-BE49-F238E27FC236}">
                <a16:creationId xmlns:a16="http://schemas.microsoft.com/office/drawing/2014/main" id="{4F78A7F1-9718-4CC4-840B-654FC0160F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5425" y="11752"/>
            <a:ext cx="5772956" cy="784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/>
          <p:nvPr/>
        </p:nvSpPr>
        <p:spPr>
          <a:xfrm>
            <a:off x="1251940" y="1296082"/>
            <a:ext cx="2812500" cy="2812500"/>
          </a:xfrm>
          <a:prstGeom prst="ellipse">
            <a:avLst/>
          </a:prstGeom>
          <a:noFill/>
          <a:ln w="28925" cap="flat" cmpd="sng">
            <a:solidFill>
              <a:srgbClr val="F154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1200" tIns="111200" rIns="111200" bIns="11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2"/>
          </a:p>
        </p:txBody>
      </p:sp>
      <p:sp>
        <p:nvSpPr>
          <p:cNvPr id="253" name="Google Shape;253;p30"/>
          <p:cNvSpPr txBox="1"/>
          <p:nvPr/>
        </p:nvSpPr>
        <p:spPr>
          <a:xfrm>
            <a:off x="4518850" y="1029150"/>
            <a:ext cx="3415500" cy="30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1600" i="1" dirty="0">
                <a:solidFill>
                  <a:srgbClr val="1A2D4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Nosso valor</a:t>
            </a:r>
            <a:endParaRPr sz="1600" i="1" dirty="0">
              <a:solidFill>
                <a:srgbClr val="1A2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3000" b="1" i="1" dirty="0">
                <a:solidFill>
                  <a:srgbClr val="F1545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pt-BR" sz="3000" i="1" dirty="0">
                <a:solidFill>
                  <a:srgbClr val="F1545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elacionamento</a:t>
            </a:r>
            <a:endParaRPr sz="3000" i="1" dirty="0">
              <a:solidFill>
                <a:srgbClr val="F1545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endParaRPr sz="1600" i="1" dirty="0">
              <a:solidFill>
                <a:srgbClr val="1A2D4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pt-BR" sz="1500" dirty="0">
                <a:solidFill>
                  <a:srgbClr val="1A2D4E"/>
                </a:solidFill>
                <a:latin typeface="Montserrat"/>
                <a:ea typeface="Montserrat"/>
                <a:cs typeface="Montserrat"/>
                <a:sym typeface="Montserrat"/>
              </a:rPr>
              <a:t>Sabemos que a nossa força como instituição sempre veio do time ESPRO, fortalecemos nossos laços profissionais e cultivamos colaboração, valorizando as diferenças e desenvolvendo o que há de melhor em cada pessoa ao nosso redor.</a:t>
            </a:r>
            <a:endParaRPr sz="1500" dirty="0">
              <a:solidFill>
                <a:srgbClr val="1A2D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0"/>
          <p:cNvSpPr/>
          <p:nvPr/>
        </p:nvSpPr>
        <p:spPr>
          <a:xfrm>
            <a:off x="980475" y="1110675"/>
            <a:ext cx="2812500" cy="2812500"/>
          </a:xfrm>
          <a:prstGeom prst="ellipse">
            <a:avLst/>
          </a:prstGeom>
          <a:solidFill>
            <a:srgbClr val="F15452"/>
          </a:solidFill>
          <a:ln>
            <a:noFill/>
          </a:ln>
        </p:spPr>
        <p:txBody>
          <a:bodyPr spcFirstLastPara="1" wrap="square" lIns="111200" tIns="111200" rIns="111200" bIns="111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</a:t>
            </a:r>
            <a:endParaRPr sz="110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5" name="Google Shape;255;p30"/>
          <p:cNvSpPr/>
          <p:nvPr/>
        </p:nvSpPr>
        <p:spPr>
          <a:xfrm>
            <a:off x="8027925" y="4215450"/>
            <a:ext cx="1657500" cy="1657500"/>
          </a:xfrm>
          <a:prstGeom prst="ellipse">
            <a:avLst/>
          </a:prstGeom>
          <a:noFill/>
          <a:ln w="228600" cap="flat" cmpd="sng">
            <a:solidFill>
              <a:srgbClr val="F154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0" title="Asset 1.png"/>
          <p:cNvPicPr preferRelativeResize="0"/>
          <p:nvPr/>
        </p:nvPicPr>
        <p:blipFill>
          <a:blip r:embed="rId3">
            <a:alphaModFix/>
            <a:duotone>
              <a:prstClr val="black"/>
              <a:srgbClr val="F1545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000000">
            <a:off x="-3889133" y="-1297326"/>
            <a:ext cx="5761374" cy="38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31;p14">
            <a:extLst>
              <a:ext uri="{FF2B5EF4-FFF2-40B4-BE49-F238E27FC236}">
                <a16:creationId xmlns:a16="http://schemas.microsoft.com/office/drawing/2014/main" id="{763F9875-139B-4655-AE58-F3DBE128E2D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37079" y="0"/>
            <a:ext cx="5782482" cy="786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335</Words>
  <Application>Microsoft Office PowerPoint</Application>
  <PresentationFormat>Apresentação na tela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Montserrat ExtraBold</vt:lpstr>
      <vt:lpstr>Montserrat</vt:lpstr>
      <vt:lpstr>Montserrat Black</vt:lpstr>
      <vt:lpstr>Helvetica Neue</vt:lpstr>
      <vt:lpstr>Montserrat Light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Karina Alves Messias</dc:creator>
  <cp:lastModifiedBy>Michelecdh</cp:lastModifiedBy>
  <cp:revision>39</cp:revision>
  <dcterms:modified xsi:type="dcterms:W3CDTF">2026-03-31T22:06:44Z</dcterms:modified>
</cp:coreProperties>
</file>